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7" r:id="rId5"/>
    <p:sldId id="259" r:id="rId6"/>
    <p:sldId id="258"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xmlns:mc="http://schemas.openxmlformats.org/markup-compatibility/2006" xmlns:a14="http://schemas.microsoft.com/office/drawing/2010/main" val="F5F5F5" mc:Ignorable=""/>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xmlns:mc="http://schemas.openxmlformats.org/markup-compatibility/2006" xmlns:a14="http://schemas.microsoft.com/office/drawing/2010/main" val="424242" mc:Ignorabl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8A74276-C312-4095-9FC2-4D5D575C1C08}" type="datetimeFigureOut">
              <a:rPr lang="en-US" smtClean="0"/>
              <a:t>7/22/2010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B9B7286-E336-4F4E-8721-E69C64DA008A}"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B7286-E336-4F4E-8721-E69C64DA008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B7286-E336-4F4E-8721-E69C64DA008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B7286-E336-4F4E-8721-E69C64DA008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B7286-E336-4F4E-8721-E69C64DA008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B7286-E336-4F4E-8721-E69C64DA008A}"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9B7286-E336-4F4E-8721-E69C64DA008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9B7286-E336-4F4E-8721-E69C64DA008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9B7286-E336-4F4E-8721-E69C64DA008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xmlns:mc="http://schemas.openxmlformats.org/markup-compatibility/2006" xmlns:a14="http://schemas.microsoft.com/office/drawing/2010/main" val="F5F5F5" mc:Ignorable=""/>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7" name="Slide Number Placeholder 6"/>
          <p:cNvSpPr>
            <a:spLocks noGrp="1"/>
          </p:cNvSpPr>
          <p:nvPr>
            <p:ph type="sldNum" sz="quarter" idx="12"/>
          </p:nvPr>
        </p:nvSpPr>
        <p:spPr/>
        <p:txBody>
          <a:bodyPr/>
          <a:lstStyle/>
          <a:p>
            <a:fld id="{5B9B7286-E336-4F4E-8721-E69C64DA008A}"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xmlns:mc="http://schemas.openxmlformats.org/markup-compatibility/2006" xmlns:a14="http://schemas.microsoft.com/office/drawing/2010/main" val="424242" mc:Ignorable=""/>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xmlns:mc="http://schemas.openxmlformats.org/markup-compatibility/2006" xmlns:a14="http://schemas.microsoft.com/office/drawing/2010/main" val="F5F5F5" mc:Ignorable=""/>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xmlns:mc="http://schemas.openxmlformats.org/markup-compatibility/2006" xmlns:a14="http://schemas.microsoft.com/office/drawing/2010/main" val="FFFFFF" mc:Ignorable=""/>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xmlns:mc="http://schemas.openxmlformats.org/markup-compatibility/2006" xmlns:a14="http://schemas.microsoft.com/office/drawing/2010/main" val="424242" mc:Ignorable=""/>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74276-C312-4095-9FC2-4D5D575C1C08}" type="datetimeFigureOut">
              <a:rPr lang="en-US" smtClean="0"/>
              <a:t>7/22/2010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5B9B7286-E336-4F4E-8721-E69C64DA008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xmlns:mc="http://schemas.openxmlformats.org/markup-compatibility/2006" xmlns:a14="http://schemas.microsoft.com/office/drawing/2010/main" val="F5F5F5" mc:Ignorable=""/>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xmlns:mc="http://schemas.openxmlformats.org/markup-compatibility/2006" xmlns:a14="http://schemas.microsoft.com/office/drawing/2010/main" val="FEFEFE" mc:Ignorable=""/>
                </a:solidFill>
              </a:defRPr>
            </a:lvl1pPr>
          </a:lstStyle>
          <a:p>
            <a:fld id="{58A74276-C312-4095-9FC2-4D5D575C1C08}" type="datetimeFigureOut">
              <a:rPr lang="en-US" smtClean="0"/>
              <a:t>7/22/2010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xmlns:mc="http://schemas.openxmlformats.org/markup-compatibility/2006" xmlns:a14="http://schemas.microsoft.com/office/drawing/2010/main" val="FEFEFE" mc:Ignorable=""/>
                </a:solidFill>
              </a:defRPr>
            </a:lvl1pPr>
          </a:lstStyle>
          <a:p>
            <a:fld id="{5B9B7286-E336-4F4E-8721-E69C64DA008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rankfort-umc.org/clientimages/25423/recyclingclips/paperretriever20photo_cop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438400"/>
            <a:ext cx="3530589" cy="3217607"/>
          </a:xfrm>
          <a:prstGeom prst="roundRect">
            <a:avLst>
              <a:gd name="adj" fmla="val 8594"/>
            </a:avLst>
          </a:prstGeom>
          <a:solidFill>
            <a:srgbClr xmlns:mc="http://schemas.openxmlformats.org/markup-compatibility/2006" xmlns:a14="http://schemas.microsoft.com/office/drawing/2010/main" val="FFFFFF" mc:Ignorable="">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xmlns:mc="http://schemas.openxmlformats.org/markup-compatibility/2006" val="FFFFFF" mc:Ignorable=""/>
                </a:solidFill>
              </a14:hiddenFill>
            </a:ext>
          </a:extLst>
        </p:spPr>
      </p:pic>
      <p:sp>
        <p:nvSpPr>
          <p:cNvPr id="4" name="TextBox 3"/>
          <p:cNvSpPr txBox="1"/>
          <p:nvPr/>
        </p:nvSpPr>
        <p:spPr>
          <a:xfrm>
            <a:off x="4648200" y="1600200"/>
            <a:ext cx="3505200" cy="523220"/>
          </a:xfrm>
          <a:prstGeom prst="rect">
            <a:avLst/>
          </a:prstGeom>
          <a:noFill/>
        </p:spPr>
        <p:txBody>
          <a:bodyPr wrap="square" rtlCol="0">
            <a:spAutoFit/>
          </a:bodyPr>
          <a:lstStyle/>
          <a:p>
            <a:r>
              <a:rPr lang="en-US" sz="2800" dirty="0" smtClean="0">
                <a:solidFill>
                  <a:schemeClr val="bg1"/>
                </a:solidFill>
                <a:latin typeface="Maiandra GD" pitchFamily="34" charset="0"/>
              </a:rPr>
              <a:t>X-Tending Hands, Inc.</a:t>
            </a:r>
            <a:endParaRPr lang="en-US" sz="2800" dirty="0">
              <a:solidFill>
                <a:schemeClr val="bg1"/>
              </a:solidFill>
              <a:latin typeface="Maiandra GD" pitchFamily="34" charset="0"/>
            </a:endParaRPr>
          </a:p>
        </p:txBody>
      </p:sp>
      <p:pic>
        <p:nvPicPr>
          <p:cNvPr id="6" name="Picture 4" descr="LogoFinal[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6921"/>
          <a:stretch/>
        </p:blipFill>
        <p:spPr>
          <a:xfrm>
            <a:off x="5203924" y="212817"/>
            <a:ext cx="2393751" cy="1410243"/>
          </a:xfrm>
          <a:prstGeom prst="rect">
            <a:avLst/>
          </a:prstGeom>
        </p:spPr>
      </p:pic>
    </p:spTree>
    <p:extLst>
      <p:ext uri="{BB962C8B-B14F-4D97-AF65-F5344CB8AC3E}">
        <p14:creationId xmlns:p14="http://schemas.microsoft.com/office/powerpoint/2010/main" val="2979043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History of X-Tending Hands</a:t>
            </a:r>
            <a:endParaRPr lang="en-US" b="1" dirty="0"/>
          </a:p>
        </p:txBody>
      </p:sp>
      <p:sp>
        <p:nvSpPr>
          <p:cNvPr id="3" name="Content Placeholder 2"/>
          <p:cNvSpPr>
            <a:spLocks noGrp="1"/>
          </p:cNvSpPr>
          <p:nvPr>
            <p:ph idx="1"/>
          </p:nvPr>
        </p:nvSpPr>
        <p:spPr/>
        <p:txBody>
          <a:bodyPr>
            <a:normAutofit fontScale="85000" lnSpcReduction="10000"/>
          </a:bodyPr>
          <a:lstStyle/>
          <a:p>
            <a:pPr marL="68580" indent="0">
              <a:buNone/>
            </a:pPr>
            <a:r>
              <a:rPr lang="en-US" dirty="0"/>
              <a:t>We at X-Tending Hands, Inc. develop new opportunities for homeless persons living with and affected by HIV and AIDS.  While responding to their needs and expectations, we provide individuality, dignity, choice, privacy, and a normal, home-like lifestyle.  A new outlook on life supports the physical, mental, and emotional well-being of our partners, and enables them to live with self-confidence and respect in their community and throughout their lives.  We partner with our clients as they reach their full and utmost potential by ultimately obtaining and maintaining their own homes.</a:t>
            </a:r>
          </a:p>
          <a:p>
            <a:pPr marL="68580" indent="0">
              <a:buNone/>
            </a:pPr>
            <a:endParaRPr lang="en-US" dirty="0"/>
          </a:p>
        </p:txBody>
      </p:sp>
      <p:sp>
        <p:nvSpPr>
          <p:cNvPr id="4" name="TextBox 3"/>
          <p:cNvSpPr txBox="1"/>
          <p:nvPr/>
        </p:nvSpPr>
        <p:spPr>
          <a:xfrm>
            <a:off x="4648200" y="45720"/>
            <a:ext cx="3505200" cy="523220"/>
          </a:xfrm>
          <a:prstGeom prst="rect">
            <a:avLst/>
          </a:prstGeom>
          <a:noFill/>
        </p:spPr>
        <p:txBody>
          <a:bodyPr wrap="square" rtlCol="0">
            <a:spAutoFit/>
          </a:bodyPr>
          <a:lstStyle/>
          <a:p>
            <a:r>
              <a:rPr lang="en-US" sz="2800" dirty="0" smtClean="0">
                <a:solidFill>
                  <a:schemeClr val="bg1"/>
                </a:solidFill>
                <a:latin typeface="Maiandra GD" pitchFamily="34" charset="0"/>
              </a:rPr>
              <a:t>X-Tending Hands, Inc.</a:t>
            </a:r>
            <a:endParaRPr lang="en-US" sz="2800" dirty="0">
              <a:solidFill>
                <a:schemeClr val="bg1"/>
              </a:solidFill>
              <a:latin typeface="Maiandra GD" pitchFamily="34" charset="0"/>
            </a:endParaRPr>
          </a:p>
        </p:txBody>
      </p:sp>
      <p:pic>
        <p:nvPicPr>
          <p:cNvPr id="6" name="Picture 4" descr="LogoFinal[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6921"/>
          <a:stretch/>
        </p:blipFill>
        <p:spPr>
          <a:xfrm>
            <a:off x="6858000" y="5410200"/>
            <a:ext cx="1784151" cy="1051106"/>
          </a:xfrm>
          <a:prstGeom prst="rect">
            <a:avLst/>
          </a:prstGeom>
        </p:spPr>
      </p:pic>
    </p:spTree>
    <p:extLst>
      <p:ext uri="{BB962C8B-B14F-4D97-AF65-F5344CB8AC3E}">
        <p14:creationId xmlns:p14="http://schemas.microsoft.com/office/powerpoint/2010/main" val="41144297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Collaboration with </a:t>
            </a:r>
            <a:r>
              <a:rPr lang="en-US" b="1" dirty="0"/>
              <a:t>Paper Retriever®</a:t>
            </a:r>
          </a:p>
        </p:txBody>
      </p:sp>
      <p:sp>
        <p:nvSpPr>
          <p:cNvPr id="3" name="Content Placeholder 2"/>
          <p:cNvSpPr>
            <a:spLocks noGrp="1"/>
          </p:cNvSpPr>
          <p:nvPr>
            <p:ph idx="1"/>
          </p:nvPr>
        </p:nvSpPr>
        <p:spPr/>
        <p:txBody>
          <a:bodyPr>
            <a:normAutofit fontScale="92500"/>
          </a:bodyPr>
          <a:lstStyle/>
          <a:p>
            <a:r>
              <a:rPr lang="en-US" dirty="0" smtClean="0"/>
              <a:t>X-Tending Hands, Inc. has collaborated with Paper Retriever® for the following reasons:</a:t>
            </a:r>
          </a:p>
          <a:p>
            <a:pPr lvl="1"/>
            <a:r>
              <a:rPr lang="en-US" dirty="0" smtClean="0"/>
              <a:t>It benefits the </a:t>
            </a:r>
            <a:r>
              <a:rPr lang="en-US" b="1" dirty="0" smtClean="0">
                <a:solidFill>
                  <a:schemeClr val="accent1"/>
                </a:solidFill>
              </a:rPr>
              <a:t>ENVIRONMENT</a:t>
            </a:r>
            <a:r>
              <a:rPr lang="en-US" dirty="0" smtClean="0"/>
              <a:t> by conserving our natural resources through recycling</a:t>
            </a:r>
            <a:endParaRPr lang="en-US" dirty="0"/>
          </a:p>
          <a:p>
            <a:pPr lvl="1"/>
            <a:r>
              <a:rPr lang="en-US" dirty="0" smtClean="0"/>
              <a:t>It benefits the </a:t>
            </a:r>
            <a:r>
              <a:rPr lang="en-US" b="1" dirty="0" smtClean="0">
                <a:solidFill>
                  <a:schemeClr val="accent1"/>
                </a:solidFill>
              </a:rPr>
              <a:t>COMMUNITY</a:t>
            </a:r>
            <a:r>
              <a:rPr lang="en-US" dirty="0" smtClean="0"/>
              <a:t> by saving tax dollars and reducing the amount of waste sent to the landfill</a:t>
            </a:r>
          </a:p>
          <a:p>
            <a:pPr lvl="1"/>
            <a:r>
              <a:rPr lang="en-US" dirty="0" smtClean="0"/>
              <a:t>It helps </a:t>
            </a:r>
            <a:r>
              <a:rPr lang="en-US" b="1" dirty="0" smtClean="0">
                <a:solidFill>
                  <a:schemeClr val="accent1"/>
                </a:solidFill>
              </a:rPr>
              <a:t>X-Tending Hands, Inc. </a:t>
            </a:r>
            <a:r>
              <a:rPr lang="en-US" dirty="0" smtClean="0"/>
              <a:t>raise funds for community projects related to HIV/AIDS awareness and transitional housing services</a:t>
            </a:r>
            <a:endParaRPr lang="en-US" dirty="0"/>
          </a:p>
        </p:txBody>
      </p:sp>
      <p:sp>
        <p:nvSpPr>
          <p:cNvPr id="5" name="TextBox 4"/>
          <p:cNvSpPr txBox="1"/>
          <p:nvPr/>
        </p:nvSpPr>
        <p:spPr>
          <a:xfrm>
            <a:off x="4648200" y="45720"/>
            <a:ext cx="3505200" cy="523220"/>
          </a:xfrm>
          <a:prstGeom prst="rect">
            <a:avLst/>
          </a:prstGeom>
          <a:noFill/>
        </p:spPr>
        <p:txBody>
          <a:bodyPr wrap="square" rtlCol="0">
            <a:spAutoFit/>
          </a:bodyPr>
          <a:lstStyle/>
          <a:p>
            <a:r>
              <a:rPr lang="en-US" sz="2800" dirty="0" smtClean="0">
                <a:solidFill>
                  <a:schemeClr val="bg1"/>
                </a:solidFill>
                <a:latin typeface="Maiandra GD" pitchFamily="34" charset="0"/>
              </a:rPr>
              <a:t>X-Tending Hands, Inc.</a:t>
            </a:r>
            <a:endParaRPr lang="en-US" sz="2800" dirty="0">
              <a:solidFill>
                <a:schemeClr val="bg1"/>
              </a:solidFill>
              <a:latin typeface="Maiandra GD" pitchFamily="34" charset="0"/>
            </a:endParaRPr>
          </a:p>
        </p:txBody>
      </p:sp>
    </p:spTree>
    <p:extLst>
      <p:ext uri="{BB962C8B-B14F-4D97-AF65-F5344CB8AC3E}">
        <p14:creationId xmlns:p14="http://schemas.microsoft.com/office/powerpoint/2010/main" val="20328828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Paper </a:t>
            </a:r>
            <a:r>
              <a:rPr lang="en-US" b="1" dirty="0" smtClean="0"/>
              <a:t>Retriever® </a:t>
            </a:r>
            <a:r>
              <a:rPr lang="en-US" b="1" dirty="0"/>
              <a:t>Program?</a:t>
            </a:r>
            <a:endParaRPr lang="en-US" dirty="0"/>
          </a:p>
        </p:txBody>
      </p:sp>
      <p:sp>
        <p:nvSpPr>
          <p:cNvPr id="3" name="Content Placeholder 2"/>
          <p:cNvSpPr>
            <a:spLocks noGrp="1"/>
          </p:cNvSpPr>
          <p:nvPr>
            <p:ph idx="1"/>
          </p:nvPr>
        </p:nvSpPr>
        <p:spPr/>
        <p:txBody>
          <a:bodyPr>
            <a:normAutofit/>
          </a:bodyPr>
          <a:lstStyle/>
          <a:p>
            <a:pPr marL="68580" indent="0">
              <a:buNone/>
            </a:pPr>
            <a:r>
              <a:rPr lang="en-US" sz="2000" dirty="0"/>
              <a:t>The program is a simple and free service for communities to use for paper recycling. Distinctive </a:t>
            </a:r>
            <a:r>
              <a:rPr lang="en-US" sz="2000" dirty="0" smtClean="0"/>
              <a:t>green and </a:t>
            </a:r>
            <a:r>
              <a:rPr lang="en-US" sz="2000" dirty="0"/>
              <a:t>yellow Paper Retriever bins are provided to interested parties who encourage the community to </a:t>
            </a:r>
            <a:r>
              <a:rPr lang="en-US" sz="2000" dirty="0" smtClean="0"/>
              <a:t>bring their </a:t>
            </a:r>
            <a:r>
              <a:rPr lang="en-US" sz="2000" dirty="0"/>
              <a:t>paper and put it into a convenient drop off location. Customers are not charged for the bins or </a:t>
            </a:r>
            <a:r>
              <a:rPr lang="en-US" sz="2000" dirty="0" smtClean="0"/>
              <a:t>the pick-up </a:t>
            </a:r>
            <a:r>
              <a:rPr lang="en-US" sz="2000" dirty="0"/>
              <a:t>of paper. In fact, Paper Retriever pays its partners for the paper collected in each bin.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029200"/>
            <a:ext cx="5867400" cy="119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648200" y="45720"/>
            <a:ext cx="3505200" cy="523220"/>
          </a:xfrm>
          <a:prstGeom prst="rect">
            <a:avLst/>
          </a:prstGeom>
          <a:noFill/>
        </p:spPr>
        <p:txBody>
          <a:bodyPr wrap="square" rtlCol="0">
            <a:spAutoFit/>
          </a:bodyPr>
          <a:lstStyle/>
          <a:p>
            <a:r>
              <a:rPr lang="en-US" sz="2800" dirty="0" smtClean="0">
                <a:solidFill>
                  <a:schemeClr val="bg1"/>
                </a:solidFill>
                <a:latin typeface="Maiandra GD" pitchFamily="34" charset="0"/>
              </a:rPr>
              <a:t>X-Tending Hands, Inc.</a:t>
            </a:r>
            <a:endParaRPr lang="en-US" sz="2800" dirty="0">
              <a:solidFill>
                <a:schemeClr val="bg1"/>
              </a:solidFill>
              <a:latin typeface="Maiandra GD" pitchFamily="34" charset="0"/>
            </a:endParaRPr>
          </a:p>
        </p:txBody>
      </p:sp>
    </p:spTree>
    <p:extLst>
      <p:ext uri="{BB962C8B-B14F-4D97-AF65-F5344CB8AC3E}">
        <p14:creationId xmlns:p14="http://schemas.microsoft.com/office/powerpoint/2010/main" val="1964949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Our Paper </a:t>
            </a:r>
            <a:r>
              <a:rPr lang="en-US" b="1" dirty="0"/>
              <a:t>Retriever</a:t>
            </a:r>
            <a:r>
              <a:rPr lang="en-US" b="1" dirty="0" smtClean="0"/>
              <a:t>® Location</a:t>
            </a:r>
            <a:endParaRPr lang="en-US" dirty="0"/>
          </a:p>
        </p:txBody>
      </p:sp>
      <p:sp>
        <p:nvSpPr>
          <p:cNvPr id="3" name="Content Placeholder 2"/>
          <p:cNvSpPr>
            <a:spLocks noGrp="1"/>
          </p:cNvSpPr>
          <p:nvPr>
            <p:ph idx="1"/>
          </p:nvPr>
        </p:nvSpPr>
        <p:spPr>
          <a:xfrm>
            <a:off x="1066800" y="2590800"/>
            <a:ext cx="6777317" cy="1714948"/>
          </a:xfrm>
        </p:spPr>
        <p:txBody>
          <a:bodyPr>
            <a:noAutofit/>
          </a:bodyPr>
          <a:lstStyle/>
          <a:p>
            <a:pPr marL="68580" indent="0" algn="ctr">
              <a:buNone/>
            </a:pPr>
            <a:r>
              <a:rPr lang="en-US" sz="4000" b="1" dirty="0" err="1"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rPr>
              <a:t>Strayer</a:t>
            </a:r>
            <a:r>
              <a:rPr lang="en-US" sz="4000" b="1"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rPr>
              <a:t> University </a:t>
            </a:r>
            <a:br>
              <a:rPr lang="en-US" sz="4000" b="1"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rPr>
            </a:br>
            <a:r>
              <a:rPr lang="en-US" sz="4000" b="1"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rPr>
              <a:t>Sand Lake Campus </a:t>
            </a:r>
          </a:p>
          <a:p>
            <a:pPr marL="68580" indent="0" algn="ctr">
              <a:buNone/>
            </a:pPr>
            <a:r>
              <a:rPr lang="en-US" sz="4000" b="1"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rPr>
              <a:t>8541 South Park Circle</a:t>
            </a:r>
            <a:br>
              <a:rPr lang="en-US" sz="4000" b="1"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rPr>
            </a:br>
            <a:r>
              <a:rPr lang="en-US" sz="4000" b="1"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rPr>
              <a:t>Orlando, FL 32819</a:t>
            </a:r>
            <a:endParaRPr lang="en-US" sz="4000" b="1" dirty="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endParaRPr>
          </a:p>
        </p:txBody>
      </p:sp>
      <p:sp>
        <p:nvSpPr>
          <p:cNvPr id="4" name="TextBox 3"/>
          <p:cNvSpPr txBox="1"/>
          <p:nvPr/>
        </p:nvSpPr>
        <p:spPr>
          <a:xfrm>
            <a:off x="4648200" y="22860"/>
            <a:ext cx="3505200" cy="523220"/>
          </a:xfrm>
          <a:prstGeom prst="rect">
            <a:avLst/>
          </a:prstGeom>
          <a:noFill/>
        </p:spPr>
        <p:txBody>
          <a:bodyPr wrap="square" rtlCol="0">
            <a:spAutoFit/>
          </a:bodyPr>
          <a:lstStyle/>
          <a:p>
            <a:r>
              <a:rPr lang="en-US" sz="2800" dirty="0" smtClean="0">
                <a:solidFill>
                  <a:schemeClr val="bg1"/>
                </a:solidFill>
                <a:latin typeface="Maiandra GD" pitchFamily="34" charset="0"/>
              </a:rPr>
              <a:t>X-Tending Hands, Inc.</a:t>
            </a:r>
            <a:endParaRPr lang="en-US" sz="2800" dirty="0">
              <a:solidFill>
                <a:schemeClr val="bg1"/>
              </a:solidFill>
              <a:latin typeface="Maiandra GD" pitchFamily="34" charset="0"/>
            </a:endParaRPr>
          </a:p>
        </p:txBody>
      </p:sp>
    </p:spTree>
    <p:extLst>
      <p:ext uri="{BB962C8B-B14F-4D97-AF65-F5344CB8AC3E}">
        <p14:creationId xmlns:p14="http://schemas.microsoft.com/office/powerpoint/2010/main" val="37824118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Goes in the Paper Retriever® </a:t>
            </a:r>
            <a:r>
              <a:rPr lang="en-US" b="1" dirty="0" smtClean="0"/>
              <a:t>Bin?</a:t>
            </a:r>
            <a:endParaRPr lang="en-US" dirty="0"/>
          </a:p>
        </p:txBody>
      </p:sp>
      <p:sp>
        <p:nvSpPr>
          <p:cNvPr id="3" name="Content Placeholder 2"/>
          <p:cNvSpPr>
            <a:spLocks noGrp="1"/>
          </p:cNvSpPr>
          <p:nvPr>
            <p:ph idx="1"/>
          </p:nvPr>
        </p:nvSpPr>
        <p:spPr>
          <a:xfrm>
            <a:off x="1043492" y="2323652"/>
            <a:ext cx="6777317" cy="3848548"/>
          </a:xfrm>
        </p:spPr>
        <p:txBody>
          <a:bodyPr>
            <a:normAutofit fontScale="62500" lnSpcReduction="20000"/>
          </a:bodyPr>
          <a:lstStyle/>
          <a:p>
            <a:r>
              <a:rPr lang="en-US" b="1" dirty="0"/>
              <a:t>Newspaper and Inserts </a:t>
            </a:r>
            <a:r>
              <a:rPr lang="en-US" dirty="0"/>
              <a:t>– New newsprint can be made from 100% recycled paper. No virgin fiber has to </a:t>
            </a:r>
            <a:r>
              <a:rPr lang="en-US" dirty="0" smtClean="0"/>
              <a:t>be added </a:t>
            </a:r>
            <a:r>
              <a:rPr lang="en-US" dirty="0"/>
              <a:t>when using this type of process.</a:t>
            </a:r>
          </a:p>
          <a:p>
            <a:r>
              <a:rPr lang="en-US" b="1" dirty="0"/>
              <a:t>Magazines/catalogs </a:t>
            </a:r>
            <a:r>
              <a:rPr lang="en-US" dirty="0"/>
              <a:t>– Our Retriever program is happy to take magazines and catalogs, all slick paper. </a:t>
            </a:r>
            <a:r>
              <a:rPr lang="en-US" dirty="0" smtClean="0"/>
              <a:t>We can </a:t>
            </a:r>
            <a:r>
              <a:rPr lang="en-US" dirty="0"/>
              <a:t>use all this high quality/high fiber paper with the exception of any paper coated in wax.</a:t>
            </a:r>
          </a:p>
          <a:p>
            <a:r>
              <a:rPr lang="en-US" b="1" dirty="0"/>
              <a:t>Office/School papers </a:t>
            </a:r>
            <a:r>
              <a:rPr lang="en-US" dirty="0"/>
              <a:t>– These types of paper are highly recyclable. Because of the proliferation of </a:t>
            </a:r>
            <a:r>
              <a:rPr lang="en-US" dirty="0" smtClean="0"/>
              <a:t>paper created </a:t>
            </a:r>
            <a:r>
              <a:rPr lang="en-US" dirty="0"/>
              <a:t>by offices and schools, please use the Retriever bin to recycle all that you can</a:t>
            </a:r>
            <a:r>
              <a:rPr lang="en-US" dirty="0" smtClean="0"/>
              <a:t>. We </a:t>
            </a:r>
            <a:r>
              <a:rPr lang="en-US" dirty="0"/>
              <a:t>are able to </a:t>
            </a:r>
            <a:r>
              <a:rPr lang="en-US" dirty="0" smtClean="0"/>
              <a:t>accept window </a:t>
            </a:r>
            <a:r>
              <a:rPr lang="en-US" dirty="0"/>
              <a:t>envelopes, paperback books, workbooks and staples without a problem. Shredded paper is </a:t>
            </a:r>
            <a:r>
              <a:rPr lang="en-US" dirty="0" smtClean="0"/>
              <a:t>acceptable but </a:t>
            </a:r>
            <a:r>
              <a:rPr lang="en-US" dirty="0"/>
              <a:t>please bag the shreds before putting them in </a:t>
            </a:r>
            <a:r>
              <a:rPr lang="en-US" dirty="0" smtClean="0"/>
              <a:t>the Retriever </a:t>
            </a:r>
            <a:r>
              <a:rPr lang="en-US" dirty="0"/>
              <a:t>bin. However, please do not recycle </a:t>
            </a:r>
            <a:r>
              <a:rPr lang="en-US" dirty="0" smtClean="0"/>
              <a:t>colored paper</a:t>
            </a:r>
            <a:r>
              <a:rPr lang="en-US" dirty="0"/>
              <a:t>, wrapping or tissue paper, carbon paper or sticky notes.</a:t>
            </a:r>
          </a:p>
          <a:p>
            <a:r>
              <a:rPr lang="en-US" b="1" dirty="0"/>
              <a:t>Mail </a:t>
            </a:r>
            <a:r>
              <a:rPr lang="en-US" dirty="0"/>
              <a:t>– Most direct mail is printed on high </a:t>
            </a:r>
            <a:r>
              <a:rPr lang="en-US" dirty="0" smtClean="0"/>
              <a:t>quality </a:t>
            </a:r>
            <a:r>
              <a:rPr lang="en-US" dirty="0"/>
              <a:t>recyclable paper. Please recycle the mail that you </a:t>
            </a:r>
            <a:r>
              <a:rPr lang="en-US" dirty="0" smtClean="0"/>
              <a:t>feel comfortable </a:t>
            </a:r>
            <a:r>
              <a:rPr lang="en-US" dirty="0"/>
              <a:t>putting in our recycling bin.</a:t>
            </a:r>
            <a:endParaRPr lang="en-US" dirty="0"/>
          </a:p>
        </p:txBody>
      </p:sp>
      <p:sp>
        <p:nvSpPr>
          <p:cNvPr id="4" name="TextBox 3"/>
          <p:cNvSpPr txBox="1"/>
          <p:nvPr/>
        </p:nvSpPr>
        <p:spPr>
          <a:xfrm>
            <a:off x="4648200" y="22860"/>
            <a:ext cx="3505200" cy="523220"/>
          </a:xfrm>
          <a:prstGeom prst="rect">
            <a:avLst/>
          </a:prstGeom>
          <a:noFill/>
        </p:spPr>
        <p:txBody>
          <a:bodyPr wrap="square" rtlCol="0">
            <a:spAutoFit/>
          </a:bodyPr>
          <a:lstStyle/>
          <a:p>
            <a:r>
              <a:rPr lang="en-US" sz="2800" dirty="0" smtClean="0">
                <a:solidFill>
                  <a:schemeClr val="bg1"/>
                </a:solidFill>
                <a:latin typeface="Maiandra GD" pitchFamily="34" charset="0"/>
              </a:rPr>
              <a:t>X-Tending Hands, Inc.</a:t>
            </a:r>
            <a:endParaRPr lang="en-US" sz="2800" dirty="0">
              <a:solidFill>
                <a:schemeClr val="bg1"/>
              </a:solidFill>
              <a:latin typeface="Maiandra GD" pitchFamily="34" charset="0"/>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7273"/>
          <a:stretch/>
        </p:blipFill>
        <p:spPr bwMode="auto">
          <a:xfrm>
            <a:off x="6819900" y="914400"/>
            <a:ext cx="1333500" cy="119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6019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Join </a:t>
            </a:r>
            <a:r>
              <a:rPr lang="en-US" b="1" dirty="0"/>
              <a:t>Paper Retriever® </a:t>
            </a:r>
          </a:p>
        </p:txBody>
      </p:sp>
      <p:sp>
        <p:nvSpPr>
          <p:cNvPr id="3" name="Content Placeholder 2"/>
          <p:cNvSpPr>
            <a:spLocks noGrp="1"/>
          </p:cNvSpPr>
          <p:nvPr>
            <p:ph idx="1"/>
          </p:nvPr>
        </p:nvSpPr>
        <p:spPr/>
        <p:txBody>
          <a:bodyPr>
            <a:normAutofit lnSpcReduction="10000"/>
          </a:bodyPr>
          <a:lstStyle/>
          <a:p>
            <a:r>
              <a:rPr lang="en-US" dirty="0" smtClean="0"/>
              <a:t>If you would like to place a Paper Retriever® bin in your community or have any questions in regard to this collaboration, please contact:</a:t>
            </a:r>
          </a:p>
          <a:p>
            <a:pPr marL="68580" indent="0" algn="ctr">
              <a:buNone/>
            </a:pPr>
            <a:r>
              <a:rPr lang="en-US" dirty="0" smtClean="0"/>
              <a:t/>
            </a:r>
            <a:br>
              <a:rPr lang="en-US" dirty="0" smtClean="0"/>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t>Barbara Hoosier</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t/>
            </a:r>
            <a:b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t>Executive Director of X-Tending Hands, Inc.</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t>7067 Blair Drive</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t>Orlando, FL 32818</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rPr>
              <a:t>(407) 373-0240</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endParaRPr>
          </a:p>
        </p:txBody>
      </p:sp>
      <p:sp>
        <p:nvSpPr>
          <p:cNvPr id="5" name="TextBox 4"/>
          <p:cNvSpPr txBox="1"/>
          <p:nvPr/>
        </p:nvSpPr>
        <p:spPr>
          <a:xfrm>
            <a:off x="4648200" y="22860"/>
            <a:ext cx="3505200" cy="523220"/>
          </a:xfrm>
          <a:prstGeom prst="rect">
            <a:avLst/>
          </a:prstGeom>
          <a:noFill/>
        </p:spPr>
        <p:txBody>
          <a:bodyPr wrap="square" rtlCol="0">
            <a:spAutoFit/>
          </a:bodyPr>
          <a:lstStyle/>
          <a:p>
            <a:r>
              <a:rPr lang="en-US" sz="2800" dirty="0" smtClean="0">
                <a:solidFill>
                  <a:schemeClr val="bg1"/>
                </a:solidFill>
                <a:latin typeface="Maiandra GD" pitchFamily="34" charset="0"/>
              </a:rPr>
              <a:t>X-Tending Hands, Inc.</a:t>
            </a:r>
            <a:endParaRPr lang="en-US" sz="2800" dirty="0">
              <a:solidFill>
                <a:schemeClr val="bg1"/>
              </a:solidFill>
              <a:latin typeface="Maiandra GD" pitchFamily="34" charset="0"/>
            </a:endParaRPr>
          </a:p>
        </p:txBody>
      </p:sp>
    </p:spTree>
    <p:extLst>
      <p:ext uri="{BB962C8B-B14F-4D97-AF65-F5344CB8AC3E}">
        <p14:creationId xmlns:p14="http://schemas.microsoft.com/office/powerpoint/2010/main" val="35745533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 More Information on Paper Retriever®</a:t>
            </a:r>
            <a:endParaRPr lang="en-US" b="1" dirty="0"/>
          </a:p>
        </p:txBody>
      </p:sp>
      <p:sp>
        <p:nvSpPr>
          <p:cNvPr id="3" name="Content Placeholder 2"/>
          <p:cNvSpPr>
            <a:spLocks noGrp="1"/>
          </p:cNvSpPr>
          <p:nvPr>
            <p:ph idx="1"/>
          </p:nvPr>
        </p:nvSpPr>
        <p:spPr/>
        <p:txBody>
          <a:bodyPr/>
          <a:lstStyle/>
          <a:p>
            <a:r>
              <a:rPr lang="en-US" dirty="0" smtClean="0"/>
              <a:t>Please visit their website at:</a:t>
            </a:r>
          </a:p>
          <a:p>
            <a:endParaRPr lang="en-US" dirty="0"/>
          </a:p>
          <a:p>
            <a:pPr marL="68580" indent="0" algn="ctr">
              <a:buNone/>
            </a:pPr>
            <a:r>
              <a:rPr lang="en-US" sz="3600" b="1"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rPr>
              <a:t>www.PaperRetriever.com</a:t>
            </a:r>
            <a:endParaRPr lang="en-US" sz="3600" b="1" dirty="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10/main" val="000000" mc:Ignorable="">
                    <a:shade val="5000"/>
                    <a:alpha val="35000"/>
                  </a:srgbClr>
                </a:outerShdw>
              </a:effectLst>
            </a:endParaRPr>
          </a:p>
        </p:txBody>
      </p:sp>
      <p:sp>
        <p:nvSpPr>
          <p:cNvPr id="5" name="TextBox 4"/>
          <p:cNvSpPr txBox="1"/>
          <p:nvPr/>
        </p:nvSpPr>
        <p:spPr>
          <a:xfrm>
            <a:off x="4648200" y="22860"/>
            <a:ext cx="3505200" cy="523220"/>
          </a:xfrm>
          <a:prstGeom prst="rect">
            <a:avLst/>
          </a:prstGeom>
          <a:noFill/>
        </p:spPr>
        <p:txBody>
          <a:bodyPr wrap="square" rtlCol="0">
            <a:spAutoFit/>
          </a:bodyPr>
          <a:lstStyle/>
          <a:p>
            <a:r>
              <a:rPr lang="en-US" sz="2800" dirty="0" smtClean="0">
                <a:solidFill>
                  <a:schemeClr val="bg1"/>
                </a:solidFill>
                <a:latin typeface="Maiandra GD" pitchFamily="34" charset="0"/>
              </a:rPr>
              <a:t>X-Tending Hands, Inc.</a:t>
            </a:r>
            <a:endParaRPr lang="en-US" sz="2800" dirty="0">
              <a:solidFill>
                <a:schemeClr val="bg1"/>
              </a:solidFill>
              <a:latin typeface="Maiandra GD" pitchFamily="34" charset="0"/>
            </a:endParaRPr>
          </a:p>
        </p:txBody>
      </p:sp>
    </p:spTree>
    <p:extLst>
      <p:ext uri="{BB962C8B-B14F-4D97-AF65-F5344CB8AC3E}">
        <p14:creationId xmlns:p14="http://schemas.microsoft.com/office/powerpoint/2010/main" val="288755055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xmlns:mc="http://schemas.openxmlformats.org/markup-compatibility/2006" xmlns:a14="http://schemas.microsoft.com/office/drawing/2010/main" val="3E3D2D" mc:Ignorable=""/>
      </a:dk2>
      <a:lt2>
        <a:srgbClr xmlns:mc="http://schemas.openxmlformats.org/markup-compatibility/2006" xmlns:a14="http://schemas.microsoft.com/office/drawing/2010/main" val="CAF278" mc:Ignorable=""/>
      </a:lt2>
      <a:accent1>
        <a:srgbClr xmlns:mc="http://schemas.openxmlformats.org/markup-compatibility/2006" xmlns:a14="http://schemas.microsoft.com/office/drawing/2010/main" val="94C600" mc:Ignorable=""/>
      </a:accent1>
      <a:accent2>
        <a:srgbClr xmlns:mc="http://schemas.openxmlformats.org/markup-compatibility/2006" xmlns:a14="http://schemas.microsoft.com/office/drawing/2010/main" val="71685A" mc:Ignorable=""/>
      </a:accent2>
      <a:accent3>
        <a:srgbClr xmlns:mc="http://schemas.openxmlformats.org/markup-compatibility/2006" xmlns:a14="http://schemas.microsoft.com/office/drawing/2010/main" val="FF6700" mc:Ignorable=""/>
      </a:accent3>
      <a:accent4>
        <a:srgbClr xmlns:mc="http://schemas.openxmlformats.org/markup-compatibility/2006" xmlns:a14="http://schemas.microsoft.com/office/drawing/2010/main" val="909465" mc:Ignorable=""/>
      </a:accent4>
      <a:accent5>
        <a:srgbClr xmlns:mc="http://schemas.openxmlformats.org/markup-compatibility/2006" xmlns:a14="http://schemas.microsoft.com/office/drawing/2010/main" val="956B43" mc:Ignorable=""/>
      </a:accent5>
      <a:accent6>
        <a:srgbClr xmlns:mc="http://schemas.openxmlformats.org/markup-compatibility/2006" xmlns:a14="http://schemas.microsoft.com/office/drawing/2010/main" val="FEA022" mc:Ignorable=""/>
      </a:accent6>
      <a:hlink>
        <a:srgbClr xmlns:mc="http://schemas.openxmlformats.org/markup-compatibility/2006" xmlns:a14="http://schemas.microsoft.com/office/drawing/2010/main" val="E68200" mc:Ignorable=""/>
      </a:hlink>
      <a:folHlink>
        <a:srgbClr xmlns:mc="http://schemas.openxmlformats.org/markup-compatibility/2006" xmlns:a14="http://schemas.microsoft.com/office/drawing/2010/main" val="FFA94A" mc:Ignorable=""/>
      </a:folHlink>
    </a:clrScheme>
    <a:fontScheme name="Austin">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xmlns:mc="http://schemas.openxmlformats.org/markup-compatibility/2006" xmlns:a14="http://schemas.microsoft.com/office/drawing/2010/main" val="000000" mc:Ignorable="">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xmlns:mc="http://schemas.openxmlformats.org/markup-compatibility/2006" xmlns:a14="http://schemas.microsoft.com/office/drawing/2010/main" val="000000" mc:Ignorable="">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146</TotalTime>
  <Words>544</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PowerPoint Presentation</vt:lpstr>
      <vt:lpstr>History of X-Tending Hands</vt:lpstr>
      <vt:lpstr>Collaboration with Paper Retriever®</vt:lpstr>
      <vt:lpstr>What Is The Paper Retriever® Program?</vt:lpstr>
      <vt:lpstr>Our Paper Retriever® Location</vt:lpstr>
      <vt:lpstr>What Goes in the Paper Retriever® Bin?</vt:lpstr>
      <vt:lpstr>Join Paper Retriever® </vt:lpstr>
      <vt:lpstr>For More Information on Paper Retriever®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Moses</dc:creator>
  <cp:lastModifiedBy>Jessica Moses</cp:lastModifiedBy>
  <cp:revision>12</cp:revision>
  <dcterms:created xsi:type="dcterms:W3CDTF">2010-07-22T17:45:52Z</dcterms:created>
  <dcterms:modified xsi:type="dcterms:W3CDTF">2010-07-22T20:12:25Z</dcterms:modified>
</cp:coreProperties>
</file>